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hedemark:Desktop:FBEC%20survey:2015%20Eagle%20Survey%20data%20analysis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hedemark:Desktop:FBEC%20survey:2015%20Eagle%20Survey%20data%20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6864173228346"/>
          <c:y val="0.0760233918128655"/>
          <c:w val="0.417369641294838"/>
          <c:h val="0.775750794308606"/>
        </c:manualLayout>
      </c:layout>
      <c:lineChart>
        <c:grouping val="standard"/>
        <c:varyColors val="0"/>
        <c:ser>
          <c:idx val="0"/>
          <c:order val="0"/>
          <c:tx>
            <c:strRef>
              <c:f>'charts for the newsletter'!$C$4</c:f>
              <c:strCache>
                <c:ptCount val="1"/>
                <c:pt idx="0">
                  <c:v>Avg 2015 $ spent/party</c:v>
                </c:pt>
              </c:strCache>
            </c:strRef>
          </c:tx>
          <c:marker>
            <c:symbol val="none"/>
          </c:marker>
          <c:cat>
            <c:strRef>
              <c:f>'charts for the newsletter'!$B$5:$B$7</c:f>
              <c:strCache>
                <c:ptCount val="3"/>
                <c:pt idx="0">
                  <c:v>1994</c:v>
                </c:pt>
                <c:pt idx="1">
                  <c:v>2004</c:v>
                </c:pt>
                <c:pt idx="2">
                  <c:v>2015</c:v>
                </c:pt>
              </c:strCache>
            </c:strRef>
          </c:cat>
          <c:val>
            <c:numRef>
              <c:f>'charts for the newsletter'!$C$5:$C$7</c:f>
              <c:numCache>
                <c:formatCode>"$"#,##0.00_);[Red]\("$"#,##0.00\)</c:formatCode>
                <c:ptCount val="3"/>
                <c:pt idx="0">
                  <c:v>88.4</c:v>
                </c:pt>
                <c:pt idx="1">
                  <c:v>62.38</c:v>
                </c:pt>
                <c:pt idx="2">
                  <c:v>45.8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994264"/>
        <c:axId val="2086997176"/>
      </c:lineChart>
      <c:lineChart>
        <c:grouping val="standard"/>
        <c:varyColors val="0"/>
        <c:ser>
          <c:idx val="1"/>
          <c:order val="1"/>
          <c:tx>
            <c:strRef>
              <c:f>'charts for the newsletter'!$D$4</c:f>
              <c:strCache>
                <c:ptCount val="1"/>
                <c:pt idx="0">
                  <c:v>Vehicle Count</c:v>
                </c:pt>
              </c:strCache>
            </c:strRef>
          </c:tx>
          <c:marker>
            <c:symbol val="none"/>
          </c:marker>
          <c:cat>
            <c:strRef>
              <c:f>'charts for the newsletter'!$B$5:$B$7</c:f>
              <c:strCache>
                <c:ptCount val="3"/>
                <c:pt idx="0">
                  <c:v>1994</c:v>
                </c:pt>
                <c:pt idx="1">
                  <c:v>2004</c:v>
                </c:pt>
                <c:pt idx="2">
                  <c:v>2015</c:v>
                </c:pt>
              </c:strCache>
            </c:strRef>
          </c:cat>
          <c:val>
            <c:numRef>
              <c:f>'charts for the newsletter'!$D$5:$D$7</c:f>
              <c:numCache>
                <c:formatCode>#,##0</c:formatCode>
                <c:ptCount val="3"/>
                <c:pt idx="0">
                  <c:v>9860.0</c:v>
                </c:pt>
                <c:pt idx="1">
                  <c:v>11353.0</c:v>
                </c:pt>
                <c:pt idx="2">
                  <c:v>11000.0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003576"/>
        <c:axId val="2087000280"/>
      </c:lineChart>
      <c:catAx>
        <c:axId val="2086994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86997176"/>
        <c:crosses val="autoZero"/>
        <c:auto val="1"/>
        <c:lblAlgn val="ctr"/>
        <c:lblOffset val="100"/>
        <c:noMultiLvlLbl val="0"/>
      </c:catAx>
      <c:valAx>
        <c:axId val="2086997176"/>
        <c:scaling>
          <c:orientation val="minMax"/>
          <c:min val="20.0"/>
        </c:scaling>
        <c:delete val="0"/>
        <c:axPos val="l"/>
        <c:majorGridlines/>
        <c:numFmt formatCode="&quot;$&quot;#,##0.00_);[Red]\(&quot;$&quot;#,##0.00\)" sourceLinked="1"/>
        <c:majorTickMark val="out"/>
        <c:minorTickMark val="none"/>
        <c:tickLblPos val="nextTo"/>
        <c:crossAx val="2086994264"/>
        <c:crosses val="autoZero"/>
        <c:crossBetween val="between"/>
      </c:valAx>
      <c:valAx>
        <c:axId val="20870002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2087003576"/>
        <c:crosses val="max"/>
        <c:crossBetween val="between"/>
      </c:valAx>
      <c:catAx>
        <c:axId val="2087003576"/>
        <c:scaling>
          <c:orientation val="minMax"/>
        </c:scaling>
        <c:delete val="1"/>
        <c:axPos val="b"/>
        <c:majorTickMark val="out"/>
        <c:minorTickMark val="none"/>
        <c:tickLblPos val="nextTo"/>
        <c:crossAx val="20870002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25"/>
          <c:y val="0.311895749873371"/>
          <c:w val="0.252777777777778"/>
          <c:h val="0.37620850025325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comparison!$C$33</c:f>
              <c:strCache>
                <c:ptCount val="1"/>
                <c:pt idx="0">
                  <c:v>$Estimate</c:v>
                </c:pt>
              </c:strCache>
            </c:strRef>
          </c:tx>
          <c:marker>
            <c:symbol val="none"/>
          </c:marker>
          <c:cat>
            <c:strRef>
              <c:f>comparison!$B$34:$B$36</c:f>
              <c:strCache>
                <c:ptCount val="3"/>
                <c:pt idx="0">
                  <c:v>1994</c:v>
                </c:pt>
                <c:pt idx="1">
                  <c:v>2004</c:v>
                </c:pt>
                <c:pt idx="2">
                  <c:v>2015</c:v>
                </c:pt>
              </c:strCache>
            </c:strRef>
          </c:cat>
          <c:val>
            <c:numRef>
              <c:f>comparison!$C$34:$C$36</c:f>
              <c:numCache>
                <c:formatCode>_("$"* #,##0_);_("$"* \(#,##0\);_("$"* "-"??_);_(@_)</c:formatCode>
                <c:ptCount val="3"/>
                <c:pt idx="0">
                  <c:v>1.24582079E6</c:v>
                </c:pt>
                <c:pt idx="1">
                  <c:v>1.12395096E6</c:v>
                </c:pt>
                <c:pt idx="2">
                  <c:v>645837.2420262664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433000"/>
        <c:axId val="2106436008"/>
      </c:lineChart>
      <c:catAx>
        <c:axId val="21064330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06436008"/>
        <c:crosses val="autoZero"/>
        <c:auto val="1"/>
        <c:lblAlgn val="ctr"/>
        <c:lblOffset val="100"/>
        <c:noMultiLvlLbl val="0"/>
      </c:catAx>
      <c:valAx>
        <c:axId val="2106436008"/>
        <c:scaling>
          <c:orientation val="minMax"/>
          <c:min val="200000.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2106433000"/>
        <c:crosses val="autoZero"/>
        <c:crossBetween val="between"/>
        <c:majorUnit val="200000.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BABF4-BEC4-904C-BBA7-815F6DDFC4C8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F0855-2892-4140-80FD-95B8F78A9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Vehicles increase,</a:t>
            </a:r>
            <a:r>
              <a:rPr lang="en-US" baseline="0" dirty="0" smtClean="0"/>
              <a:t> but spending decreases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F0855-2892-4140-80FD-95B8F78A91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8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3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5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8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1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6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AA814-8FD9-4540-AA86-BC8327814119}" type="datetimeFigureOut">
              <a:rPr lang="en-US" smtClean="0"/>
              <a:t>9/14/16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DF16-5C54-C144-AC7D-87A3DB5E1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4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effectLst/>
                <a:latin typeface="Cambria"/>
                <a:ea typeface="ＭＳ 明朝"/>
                <a:cs typeface="Times New Roman"/>
              </a:rPr>
              <a:t>Results of the 2015 Bald Eagle Watcher Survey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en-US" dirty="0" smtClean="0">
                <a:effectLst/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economic and opinion data </a:t>
            </a:r>
          </a:p>
        </p:txBody>
      </p:sp>
    </p:spTree>
    <p:extLst>
      <p:ext uri="{BB962C8B-B14F-4D97-AF65-F5344CB8AC3E}">
        <p14:creationId xmlns:p14="http://schemas.microsoft.com/office/powerpoint/2010/main" val="304852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The goal was to replicate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the surveys done in 1994 and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2004 to see trends.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used the same 16 </a:t>
            </a:r>
            <a:r>
              <a:rPr lang="en-US" dirty="0"/>
              <a:t>question survey at the Sauk Prairie eagle overlook</a:t>
            </a:r>
            <a:r>
              <a:rPr lang="en-US" sz="1600" dirty="0"/>
              <a:t>. </a:t>
            </a:r>
            <a:r>
              <a:rPr lang="en-US" sz="1600" dirty="0" smtClean="0"/>
              <a:t>( have a copy as a handout) </a:t>
            </a:r>
            <a:endParaRPr lang="en-US" sz="1600" dirty="0" smtClean="0"/>
          </a:p>
          <a:p>
            <a:r>
              <a:rPr lang="en-US" dirty="0" smtClean="0"/>
              <a:t>As before, only </a:t>
            </a:r>
            <a:r>
              <a:rPr lang="en-US" dirty="0"/>
              <a:t>people from more than 5 miles away </a:t>
            </a:r>
            <a:r>
              <a:rPr lang="en-US" dirty="0" smtClean="0"/>
              <a:t>were surveyed.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As before, we counting </a:t>
            </a:r>
            <a:r>
              <a:rPr lang="en-US" dirty="0"/>
              <a:t>cars at the Alliant Energy power plant with a vehicle </a:t>
            </a:r>
            <a:r>
              <a:rPr lang="en-US" dirty="0" smtClean="0"/>
              <a:t>counter.  This was </a:t>
            </a:r>
            <a:r>
              <a:rPr lang="en-US" dirty="0"/>
              <a:t>used to estimate the total number of eagle watchers. </a:t>
            </a:r>
          </a:p>
        </p:txBody>
      </p:sp>
    </p:spTree>
    <p:extLst>
      <p:ext uri="{BB962C8B-B14F-4D97-AF65-F5344CB8AC3E}">
        <p14:creationId xmlns:p14="http://schemas.microsoft.com/office/powerpoint/2010/main" val="112899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en-US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Total economic impact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was calculated from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Dec 15 to Feb 28</a:t>
            </a:r>
            <a:br>
              <a:rPr lang="en-US" dirty="0" smtClean="0">
                <a:effectLst/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corrected for inflation </a:t>
            </a:r>
          </a:p>
          <a:p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vehicle counts were corrected for workers.  </a:t>
            </a:r>
          </a:p>
          <a:p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average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‘spending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’ x  average weekly </a:t>
            </a:r>
            <a:r>
              <a:rPr lang="en-US" dirty="0" smtClean="0">
                <a:effectLst/>
                <a:latin typeface="Cambria"/>
                <a:ea typeface="ＭＳ 明朝"/>
                <a:cs typeface="Times New Roman"/>
              </a:rPr>
              <a:t>vehicles = total economic impact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77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spending and vehicle count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20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048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do we interpret this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 has changed since the last surveys ten and twenty years ago? </a:t>
            </a:r>
          </a:p>
          <a:p>
            <a:pPr lvl="0"/>
            <a:r>
              <a:rPr lang="en-US" dirty="0"/>
              <a:t>W</a:t>
            </a:r>
            <a:r>
              <a:rPr lang="en-US" dirty="0" smtClean="0"/>
              <a:t>as </a:t>
            </a:r>
            <a:r>
              <a:rPr lang="en-US" dirty="0"/>
              <a:t>the weather?  L</a:t>
            </a:r>
            <a:r>
              <a:rPr lang="en-US" dirty="0" smtClean="0"/>
              <a:t>ast </a:t>
            </a:r>
            <a:r>
              <a:rPr lang="en-US" dirty="0"/>
              <a:t>winter wasn’t too </a:t>
            </a:r>
            <a:r>
              <a:rPr lang="en-US" dirty="0" smtClean="0"/>
              <a:t>bad on the whole, </a:t>
            </a:r>
            <a:r>
              <a:rPr lang="en-US" dirty="0"/>
              <a:t>and the bald eagle watching weekend itself was almost balmy. </a:t>
            </a:r>
            <a:r>
              <a:rPr lang="en-US" sz="2300" dirty="0">
                <a:solidFill>
                  <a:srgbClr val="558ED5"/>
                </a:solidFill>
              </a:rPr>
              <a:t> On average1994 was the coldest.  So it probably wasn’t the weather</a:t>
            </a:r>
            <a:r>
              <a:rPr lang="en-US" dirty="0"/>
              <a:t>.</a:t>
            </a:r>
          </a:p>
          <a:p>
            <a:pPr lvl="0"/>
            <a:r>
              <a:rPr lang="en-US" dirty="0" smtClean="0"/>
              <a:t>Other competing events? Or 200</a:t>
            </a:r>
            <a:r>
              <a:rPr lang="en-US" dirty="0"/>
              <a:t>+ channels to </a:t>
            </a:r>
            <a:r>
              <a:rPr lang="en-US" dirty="0" smtClean="0"/>
              <a:t>watch. </a:t>
            </a:r>
            <a:r>
              <a:rPr lang="en-US" sz="2300" dirty="0" smtClean="0">
                <a:solidFill>
                  <a:srgbClr val="558ED5"/>
                </a:solidFill>
              </a:rPr>
              <a:t>Maybe </a:t>
            </a:r>
            <a:r>
              <a:rPr lang="en-US" sz="2300" dirty="0">
                <a:solidFill>
                  <a:srgbClr val="558ED5"/>
                </a:solidFill>
              </a:rPr>
              <a:t>people are watching eagles on the Discovery Channel or a web </a:t>
            </a:r>
            <a:endParaRPr lang="en-US" sz="2300" dirty="0" smtClean="0">
              <a:solidFill>
                <a:srgbClr val="558ED5"/>
              </a:solidFill>
            </a:endParaRPr>
          </a:p>
          <a:p>
            <a:pPr lvl="0"/>
            <a:r>
              <a:rPr lang="en-US" dirty="0" smtClean="0"/>
              <a:t>2008 recession and slow recovery resulting in reduced </a:t>
            </a:r>
            <a:r>
              <a:rPr lang="en-US" dirty="0"/>
              <a:t>discretionary spending? </a:t>
            </a:r>
            <a:r>
              <a:rPr lang="en-US" sz="2300" dirty="0"/>
              <a:t>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This maybe evident in the spending data we collected.  </a:t>
            </a:r>
          </a:p>
          <a:p>
            <a:pPr lvl="0"/>
            <a:r>
              <a:rPr lang="en-US" dirty="0" smtClean="0"/>
              <a:t>the “Ho-Hum” factor  we </a:t>
            </a:r>
            <a:r>
              <a:rPr lang="en-US" dirty="0"/>
              <a:t>have been </a:t>
            </a:r>
            <a:r>
              <a:rPr lang="en-US" u="sng" dirty="0"/>
              <a:t>too</a:t>
            </a:r>
            <a:r>
              <a:rPr lang="en-US" dirty="0"/>
              <a:t> successful in keeping Bald Eagles in the area and eagles are now taken for granted</a:t>
            </a:r>
            <a:r>
              <a:rPr lang="en-US" dirty="0" smtClean="0"/>
              <a:t>-</a:t>
            </a:r>
            <a:r>
              <a:rPr lang="en-US" sz="2600" dirty="0" smtClean="0"/>
              <a:t>.    </a:t>
            </a:r>
            <a:r>
              <a:rPr lang="en-US" sz="2600" dirty="0">
                <a:solidFill>
                  <a:srgbClr val="558ED5"/>
                </a:solidFill>
              </a:rPr>
              <a:t>Increased eagle numbers are supported by DNR surveys that show a steady increase over the last 20 years.  And the eagles are even nesting in the </a:t>
            </a:r>
            <a:r>
              <a:rPr lang="en-US" sz="2600" dirty="0" smtClean="0">
                <a:solidFill>
                  <a:srgbClr val="558ED5"/>
                </a:solidFill>
              </a:rPr>
              <a:t>area. But </a:t>
            </a:r>
            <a:r>
              <a:rPr lang="en-US" sz="2600" dirty="0">
                <a:solidFill>
                  <a:srgbClr val="558ED5"/>
                </a:solidFill>
              </a:rPr>
              <a:t>then again, all the eagle watchers surveyed in 2015 were very pleased with the experience – the “Awe factor” and they said that they would recommend this experience to friends.  Also eagle watchers are very aware of the relationship between habitat protection and happy abundant eagles.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8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keep </a:t>
            </a:r>
            <a:r>
              <a:rPr lang="en-US" dirty="0"/>
              <a:t>the Sauk prairie eagles an </a:t>
            </a:r>
            <a:r>
              <a:rPr lang="en-US" dirty="0" smtClean="0"/>
              <a:t>‘</a:t>
            </a:r>
            <a:r>
              <a:rPr lang="en-US" i="1" dirty="0" smtClean="0"/>
              <a:t>Awe’</a:t>
            </a:r>
            <a:r>
              <a:rPr lang="en-US" dirty="0" smtClean="0"/>
              <a:t> </a:t>
            </a:r>
            <a:r>
              <a:rPr lang="en-US" dirty="0"/>
              <a:t>and not a </a:t>
            </a:r>
            <a:r>
              <a:rPr lang="en-US" dirty="0" smtClean="0"/>
              <a:t>‘</a:t>
            </a:r>
            <a:r>
              <a:rPr lang="en-US" i="1" dirty="0" smtClean="0"/>
              <a:t>Ho hum’.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focus </a:t>
            </a:r>
            <a:r>
              <a:rPr lang="en-US" dirty="0" smtClean="0"/>
              <a:t>on </a:t>
            </a:r>
            <a:r>
              <a:rPr lang="en-US" dirty="0" smtClean="0"/>
              <a:t>out-of-town media: </a:t>
            </a:r>
            <a:r>
              <a:rPr lang="en-US" dirty="0" err="1" smtClean="0"/>
              <a:t>eg</a:t>
            </a:r>
            <a:r>
              <a:rPr lang="en-US" dirty="0" smtClean="0"/>
              <a:t>  </a:t>
            </a:r>
            <a:r>
              <a:rPr lang="en-US" dirty="0" smtClean="0"/>
              <a:t>Dane and </a:t>
            </a:r>
            <a:r>
              <a:rPr lang="en-US" dirty="0" smtClean="0"/>
              <a:t>Milwaukee because </a:t>
            </a:r>
            <a:r>
              <a:rPr lang="en-US" dirty="0" smtClean="0"/>
              <a:t>they spend more money than local visitors. </a:t>
            </a:r>
          </a:p>
          <a:p>
            <a:r>
              <a:rPr lang="en-US" dirty="0" smtClean="0"/>
              <a:t>Focus on younger audience through social media</a:t>
            </a:r>
          </a:p>
          <a:p>
            <a:r>
              <a:rPr lang="en-US" dirty="0" smtClean="0"/>
              <a:t>Link the event with other winter activities- eagle release, wine promotion, 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7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405</Words>
  <Application>Microsoft Macintosh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Results of the 2015 Bald Eagle Watcher Survey </vt:lpstr>
      <vt:lpstr>The goal was to replicate the surveys done in 1994 and 2004 to see trends. </vt:lpstr>
      <vt:lpstr> Total economic impact was calculated from Dec 15 to Feb 28 </vt:lpstr>
      <vt:lpstr>Average spending and vehicle count</vt:lpstr>
      <vt:lpstr>Economic Impact</vt:lpstr>
      <vt:lpstr>How do we interpret this? </vt:lpstr>
      <vt:lpstr>How to keep the Sauk prairie eagles an ‘Awe’ and not a ‘Ho hum’.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of the 2015 Bald Eagle Watcher Survey </dc:title>
  <dc:creator>Michael Hedemark</dc:creator>
  <cp:lastModifiedBy>Michael Hedemark</cp:lastModifiedBy>
  <cp:revision>6</cp:revision>
  <dcterms:created xsi:type="dcterms:W3CDTF">2016-08-16T16:32:36Z</dcterms:created>
  <dcterms:modified xsi:type="dcterms:W3CDTF">2016-09-14T16:37:45Z</dcterms:modified>
</cp:coreProperties>
</file>